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Fira Sans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31" roundtripDataSignature="AMtx7miXcUOHW2eDRIU/LH5K6Qox+eI3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583F43-00BC-4FCA-846B-3DBEFB0A3C56}">
  <a:tblStyle styleId="{C6583F43-00BC-4FCA-846B-3DBEFB0A3C5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F0F0"/>
          </a:solidFill>
        </a:fill>
      </a:tcStyle>
    </a:wholeTbl>
    <a:band1H>
      <a:tcTxStyle b="off" i="off"/>
      <a:tcStyle>
        <a:fill>
          <a:solidFill>
            <a:srgbClr val="E0E0E0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0E0E0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3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3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FiraSans-bold.fntdata"/><Relationship Id="rId23" Type="http://schemas.openxmlformats.org/officeDocument/2006/relationships/font" Target="fonts/Fira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-boldItalic.fntdata"/><Relationship Id="rId25" Type="http://schemas.openxmlformats.org/officeDocument/2006/relationships/font" Target="fonts/FiraSans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7c4e0992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c7c4e099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bda3edb8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6bda3edb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ec32c6c4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1eec32c6c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395f8316a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0395f831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395f8316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0395f831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ec32c6c4d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eec32c6c4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ec32c6c4d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eec32c6c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4.jp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drawing&#10;&#10;Description automatically generated" id="11" name="Google Shape;11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80328" y="93609"/>
            <a:ext cx="3783105" cy="863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2" name="Google Shape;1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57469" y="93609"/>
            <a:ext cx="1313507" cy="72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722459" y="409320"/>
            <a:ext cx="702416" cy="1223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421731" y="1406173"/>
            <a:ext cx="207493" cy="93330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ltf4-games/Home-Cleaning-Robo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researchgate.net/publication/341162912_Smart_Vacuum_Robot" TargetMode="External"/><Relationship Id="rId4" Type="http://schemas.openxmlformats.org/officeDocument/2006/relationships/hyperlink" Target="https://www.thezebra.com/resources/home/how-roomba-works/" TargetMode="External"/><Relationship Id="rId5" Type="http://schemas.openxmlformats.org/officeDocument/2006/relationships/hyperlink" Target="https://www.thinkcrucial.com/blogs/blog/top-10-reasons-you-should-buy-a-robotic-vacuu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945783" y="908720"/>
            <a:ext cx="7772400" cy="10815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 sz="4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PBL – Project </a:t>
            </a:r>
            <a:endParaRPr b="1" sz="4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112108" y="2409832"/>
            <a:ext cx="10552670" cy="17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b="1" lang="en-US" sz="2800">
                <a:latin typeface="Fira Sans"/>
                <a:ea typeface="Fira Sans"/>
                <a:cs typeface="Fira Sans"/>
                <a:sym typeface="Fira Sans"/>
              </a:rPr>
              <a:t>FY  B.Tech  ( COMP/ MECH/ EXTC/IT/EXCP/CCE/AIDS/RAI  Semester  II ( 2023-24</a:t>
            </a:r>
            <a:r>
              <a:rPr b="1" lang="en-US" sz="3200"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b="1" sz="3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638300" y="3504337"/>
            <a:ext cx="8915400" cy="222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457200" lvl="0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774"/>
              <a:buFont typeface="Arial"/>
              <a:buNone/>
            </a:pPr>
            <a:r>
              <a:rPr b="0" i="0" lang="en-US" sz="3693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Pradyum Mistry:16010123236</a:t>
            </a:r>
            <a:endParaRPr b="0" i="0" sz="3693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774"/>
              <a:buFont typeface="Arial"/>
              <a:buNone/>
            </a:pPr>
            <a:r>
              <a:rPr b="0" i="0" lang="en-US" sz="3693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Praneet Sharma:16010123237</a:t>
            </a:r>
            <a:endParaRPr b="0" i="0" sz="3693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774"/>
              <a:buFont typeface="Arial"/>
              <a:buNone/>
            </a:pPr>
            <a:r>
              <a:rPr b="0" i="0" lang="en-US" sz="3693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                                   Pratik Patil:16010123238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774"/>
              <a:buFont typeface="Arial"/>
              <a:buNone/>
            </a:pPr>
            <a:r>
              <a:rPr b="0" i="0" lang="en-US" sz="3693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                                   Prisha Surve:16010123239</a:t>
            </a:r>
            <a:endParaRPr b="0" i="0" sz="3693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5774"/>
              <a:buFont typeface="Arial"/>
              <a:buNone/>
            </a:pPr>
            <a:r>
              <a:rPr b="0" i="0" lang="en-US" sz="3693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                                        Priya Gouda:16010123240</a:t>
            </a:r>
            <a:endParaRPr b="0" i="0" sz="28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</a:rPr>
              <a:t>‹#›</a:t>
            </a:fld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Project Cost  Sheet 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838200" y="1412776"/>
            <a:ext cx="10515600" cy="4764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7" name="Google Shape;157;p19"/>
          <p:cNvGraphicFramePr/>
          <p:nvPr/>
        </p:nvGraphicFramePr>
        <p:xfrm>
          <a:off x="1343472" y="23488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{C6583F43-00BC-4FCA-846B-3DBEFB0A3C56}</a:tableStyleId>
              </a:tblPr>
              <a:tblGrid>
                <a:gridCol w="2709325"/>
                <a:gridCol w="2709325"/>
                <a:gridCol w="2709325"/>
              </a:tblGrid>
              <a:tr h="43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Name of  Component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Specifications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Approximate cost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3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Uno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Rs.489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1317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L298N Dual H Bridge Stepper Motor Driver Board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2A, 5V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Rs.240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33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Motor with wheels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3 ~ 12V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200 rpm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Rs.349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Results 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0" y="984738"/>
            <a:ext cx="12192000" cy="519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Photographs of the model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Fira Sans"/>
                <a:ea typeface="Fira Sans"/>
                <a:cs typeface="Fira Sans"/>
                <a:sym typeface="Fira Sans"/>
              </a:rPr>
              <a:t>                                                           </a:t>
            </a:r>
            <a:endParaRPr sz="24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869375"/>
            <a:ext cx="4016151" cy="301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8312" y="1888373"/>
            <a:ext cx="4016150" cy="301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5">
            <a:alphaModFix/>
          </a:blip>
          <a:srcRect b="0" l="6505" r="4835" t="0"/>
          <a:stretch/>
        </p:blipFill>
        <p:spPr>
          <a:xfrm>
            <a:off x="8636623" y="1869375"/>
            <a:ext cx="3555377" cy="300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7c4e09927_0_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" name="Google Shape;173;g2c7c4e09927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513" y="941975"/>
            <a:ext cx="9950975" cy="52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Results 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838200" y="1340768"/>
            <a:ext cx="10515600" cy="4836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Additional results / Observations/ Limitations 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Fira Sans"/>
                <a:ea typeface="Fira Sans"/>
                <a:cs typeface="Fira Sans"/>
                <a:sym typeface="Fira Sans"/>
              </a:rPr>
              <a:t>Github: </a:t>
            </a:r>
            <a:r>
              <a:rPr lang="en-US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https://github.com/altf4-games/Home-Cleaning-Robot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Future Scope 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838200" y="1340768"/>
            <a:ext cx="10515600" cy="48360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Fira Sans"/>
                <a:ea typeface="Fira Sans"/>
                <a:cs typeface="Fira Sans"/>
                <a:sym typeface="Fira Sans"/>
              </a:rPr>
              <a:t>Recycling Integration: Robot can identify and separate recyclable materials.</a:t>
            </a:r>
            <a:endParaRPr sz="2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Fira Sans"/>
                <a:ea typeface="Fira Sans"/>
                <a:cs typeface="Fira Sans"/>
                <a:sym typeface="Fira Sans"/>
              </a:rPr>
              <a:t>Sustainability Focus: Incorporates eco-friendly features for reduced environmental impact.</a:t>
            </a:r>
            <a:endParaRPr sz="2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Fira Sans"/>
                <a:ea typeface="Fira Sans"/>
                <a:cs typeface="Fira Sans"/>
                <a:sym typeface="Fira Sans"/>
              </a:rPr>
              <a:t>Waste Sorting Capability: AI enables identification and sorting of various waste types.</a:t>
            </a:r>
            <a:endParaRPr sz="2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Fira Sans"/>
                <a:ea typeface="Fira Sans"/>
                <a:cs typeface="Fira Sans"/>
                <a:sym typeface="Fira Sans"/>
              </a:rPr>
              <a:t>Collaborative Waste Handling: Assists in waste collection and disposal, reducing manual effort.</a:t>
            </a:r>
            <a:endParaRPr sz="26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bda3edb83_1_0"/>
          <p:cNvSpPr txBox="1"/>
          <p:nvPr>
            <p:ph type="title"/>
          </p:nvPr>
        </p:nvSpPr>
        <p:spPr>
          <a:xfrm>
            <a:off x="1208050" y="550925"/>
            <a:ext cx="98565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Conclusion and your learnings 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6bda3edb83_1_0"/>
          <p:cNvSpPr txBox="1"/>
          <p:nvPr>
            <p:ph idx="1" type="body"/>
          </p:nvPr>
        </p:nvSpPr>
        <p:spPr>
          <a:xfrm>
            <a:off x="-539125" y="1153943"/>
            <a:ext cx="10515600" cy="48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" name="Google Shape;194;g26bda3edb83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g26bda3edb83_1_0"/>
          <p:cNvSpPr txBox="1"/>
          <p:nvPr/>
        </p:nvSpPr>
        <p:spPr>
          <a:xfrm>
            <a:off x="1578225" y="1268725"/>
            <a:ext cx="9856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Fira Sans"/>
                <a:ea typeface="Fira Sans"/>
                <a:cs typeface="Fira Sans"/>
                <a:sym typeface="Fira Sans"/>
              </a:rPr>
              <a:t>Creating a home cleaning robot project was a valuable learning experience. It showed us how combining robotics, AI, and engineering can solve real-world problems through teamwork and innovation. We learned the importance of user-friendly design and continuous testing, highlighting the significance of understanding user needs. Overall, it was a rewarding journey that showcased the complexities and rewards of developing innovative solutions in robotics and engineering.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ec32c6c4d_0_6"/>
          <p:cNvSpPr txBox="1"/>
          <p:nvPr>
            <p:ph type="title"/>
          </p:nvPr>
        </p:nvSpPr>
        <p:spPr>
          <a:xfrm>
            <a:off x="838200" y="365125"/>
            <a:ext cx="10515600" cy="903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b="1" lang="en-US" sz="4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b="1" lang="en-US" sz="6000"/>
              <a:t> </a:t>
            </a:r>
            <a:endParaRPr b="1" sz="6000"/>
          </a:p>
        </p:txBody>
      </p:sp>
      <p:sp>
        <p:nvSpPr>
          <p:cNvPr id="201" name="Google Shape;201;g1eec32c6c4d_0_6"/>
          <p:cNvSpPr txBox="1"/>
          <p:nvPr>
            <p:ph idx="1" type="body"/>
          </p:nvPr>
        </p:nvSpPr>
        <p:spPr>
          <a:xfrm>
            <a:off x="838200" y="1196752"/>
            <a:ext cx="10515600" cy="498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https://www.researchgate.net/publication/341162912_Smart_Vacuum_Robot</a:t>
            </a:r>
            <a:endParaRPr sz="2200"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https://www.thezebra.com/resources/home/how-roomba-works/</a:t>
            </a:r>
            <a:endParaRPr sz="2200"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sz="2200" u="sng">
                <a:solidFill>
                  <a:schemeClr val="hlink"/>
                </a:solidFill>
                <a:hlinkClick r:id="rId5"/>
              </a:rPr>
              <a:t>https://www.thinkcrucial.com/blogs/blog/top-10-reasons-you-should-buy-a-robotic-vacuum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2" name="Google Shape;202;g1eec32c6c4d_0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395f8316a_0_6"/>
          <p:cNvSpPr txBox="1"/>
          <p:nvPr>
            <p:ph type="ctrTitle"/>
          </p:nvPr>
        </p:nvSpPr>
        <p:spPr>
          <a:xfrm>
            <a:off x="1704475" y="1325388"/>
            <a:ext cx="9144000" cy="8794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Theme chosen for Project 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0395f8316a_0_6"/>
          <p:cNvSpPr txBox="1"/>
          <p:nvPr>
            <p:ph idx="1" type="subTitle"/>
          </p:nvPr>
        </p:nvSpPr>
        <p:spPr>
          <a:xfrm>
            <a:off x="1524000" y="281424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900" u="sng"/>
              <a:t>Waste Management and Smart City:</a:t>
            </a:r>
            <a:endParaRPr sz="2900" u="sng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900" u="sng"/>
              <a:t>Home Cleaning Robot</a:t>
            </a:r>
            <a:endParaRPr/>
          </a:p>
        </p:txBody>
      </p:sp>
      <p:sp>
        <p:nvSpPr>
          <p:cNvPr id="98" name="Google Shape;98;g20395f8316a_0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395f8316a_0_0"/>
          <p:cNvSpPr txBox="1"/>
          <p:nvPr>
            <p:ph type="ctrTitle"/>
          </p:nvPr>
        </p:nvSpPr>
        <p:spPr>
          <a:xfrm>
            <a:off x="1487488" y="764704"/>
            <a:ext cx="9144000" cy="7224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Need Statement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0395f8316a_0_0"/>
          <p:cNvSpPr txBox="1"/>
          <p:nvPr>
            <p:ph idx="1" type="subTitle"/>
          </p:nvPr>
        </p:nvSpPr>
        <p:spPr>
          <a:xfrm>
            <a:off x="227348" y="2044999"/>
            <a:ext cx="11737304" cy="276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825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None/>
            </a:pPr>
            <a:r>
              <a:rPr lang="en-US" sz="2300"/>
              <a:t>A Home cleaning robot can help to clean the floor with minimal efforts. Useful for </a:t>
            </a:r>
            <a:r>
              <a:rPr lang="en-US" sz="2300" u="sng"/>
              <a:t>busy individuals </a:t>
            </a:r>
            <a:r>
              <a:rPr lang="en-US" sz="2300"/>
              <a:t>or people having </a:t>
            </a:r>
            <a:r>
              <a:rPr lang="en-US" sz="2300" u="sng"/>
              <a:t>mobility issues</a:t>
            </a:r>
            <a:r>
              <a:rPr lang="en-US" sz="2300"/>
              <a:t>, as it autonomously cleans carpets and floors </a:t>
            </a:r>
            <a:r>
              <a:rPr lang="en-US" sz="2300" u="sng"/>
              <a:t>saving time and energy</a:t>
            </a:r>
            <a:r>
              <a:rPr lang="en-US" sz="2300"/>
              <a:t>. Additionally, regular cleaning can improve the air quality by removing dust and allergens which can overall help to </a:t>
            </a:r>
            <a:r>
              <a:rPr lang="en-US" sz="2300" u="sng"/>
              <a:t>build a healthy environment. </a:t>
            </a:r>
            <a:r>
              <a:rPr lang="en-US" sz="2300"/>
              <a:t>By scheduling regular cleanings this robot will also help to maintain a consistently </a:t>
            </a:r>
            <a:r>
              <a:rPr lang="en-US" sz="2300" u="sng"/>
              <a:t>clean living space.</a:t>
            </a:r>
            <a:r>
              <a:rPr lang="en-US" sz="2300"/>
              <a:t> With smart features you can </a:t>
            </a:r>
            <a:r>
              <a:rPr lang="en-US" sz="2300" u="sng"/>
              <a:t>manage </a:t>
            </a:r>
            <a:r>
              <a:rPr lang="en-US" sz="2300"/>
              <a:t>the cleaning robot from </a:t>
            </a:r>
            <a:r>
              <a:rPr lang="en-US" sz="2300" u="sng"/>
              <a:t>anywhere and anytime. </a:t>
            </a:r>
            <a:r>
              <a:rPr lang="en-US" sz="2300"/>
              <a:t>Overall this home cleaning robot offers convenience, consistency, smart home integration and health benefits.</a:t>
            </a:r>
            <a:endParaRPr sz="28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5" name="Google Shape;105;g20395f8316a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2135560" y="476672"/>
            <a:ext cx="7680300" cy="936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423500" y="1325704"/>
            <a:ext cx="11084700" cy="4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None/>
            </a:pPr>
            <a:r>
              <a:rPr lang="en-US" sz="1255" u="sng"/>
              <a:t>A]LIST OF OBJECTIVES:</a:t>
            </a:r>
            <a:endParaRPr sz="1255">
              <a:solidFill>
                <a:srgbClr val="0D0D0D"/>
              </a:solidFill>
            </a:endParaRPr>
          </a:p>
          <a:p>
            <a:pPr indent="-308292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55"/>
              <a:buFont typeface="Calibri"/>
              <a:buChar char="•"/>
            </a:pPr>
            <a:r>
              <a:rPr lang="en-US" sz="1255">
                <a:solidFill>
                  <a:srgbClr val="0D0D0D"/>
                </a:solidFill>
              </a:rPr>
              <a:t>Implement effective cleaning mechanisms for surface.</a:t>
            </a:r>
            <a:endParaRPr sz="1255">
              <a:solidFill>
                <a:srgbClr val="0D0D0D"/>
              </a:solidFill>
            </a:endParaRPr>
          </a:p>
          <a:p>
            <a:pPr indent="-30829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5"/>
              <a:buFont typeface="Calibri"/>
              <a:buChar char="•"/>
            </a:pPr>
            <a:r>
              <a:rPr lang="en-US" sz="1255">
                <a:solidFill>
                  <a:srgbClr val="0D0D0D"/>
                </a:solidFill>
              </a:rPr>
              <a:t>Maintain cost-effectiveness while delivering high performance</a:t>
            </a:r>
            <a:endParaRPr sz="1255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255" u="sng">
                <a:solidFill>
                  <a:srgbClr val="0D0D0D"/>
                </a:solidFill>
              </a:rPr>
              <a:t>B]FUNCTIONS:</a:t>
            </a:r>
            <a:endParaRPr sz="1255" u="sng">
              <a:solidFill>
                <a:srgbClr val="0D0D0D"/>
              </a:solidFill>
            </a:endParaRPr>
          </a:p>
          <a:p>
            <a:pPr indent="-308292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5"/>
              <a:buChar char="•"/>
            </a:pPr>
            <a:r>
              <a:rPr lang="en-US" sz="1255">
                <a:solidFill>
                  <a:srgbClr val="0D0D0D"/>
                </a:solidFill>
              </a:rPr>
              <a:t>Cleans floors using brushes/wipers.</a:t>
            </a:r>
            <a:endParaRPr sz="1255">
              <a:solidFill>
                <a:srgbClr val="0D0D0D"/>
              </a:solidFill>
            </a:endParaRPr>
          </a:p>
          <a:p>
            <a:pPr indent="-308292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5"/>
              <a:buChar char="•"/>
            </a:pPr>
            <a:r>
              <a:rPr lang="en-US" sz="1255">
                <a:solidFill>
                  <a:srgbClr val="0D0D0D"/>
                </a:solidFill>
              </a:rPr>
              <a:t>Compact design for maneuvering under furniture.</a:t>
            </a:r>
            <a:endParaRPr sz="1255">
              <a:solidFill>
                <a:srgbClr val="0D0D0D"/>
              </a:solidFill>
            </a:endParaRPr>
          </a:p>
          <a:p>
            <a:pPr indent="-308292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5"/>
              <a:buChar char="•"/>
            </a:pPr>
            <a:r>
              <a:rPr lang="en-US" sz="1255">
                <a:solidFill>
                  <a:srgbClr val="0D0D0D"/>
                </a:solidFill>
              </a:rPr>
              <a:t>Quiet operation for minimal disturbance.</a:t>
            </a:r>
            <a:endParaRPr sz="1255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1255" u="sng"/>
              <a:t>C]CONSTRAINTS:</a:t>
            </a:r>
            <a:endParaRPr sz="1255">
              <a:solidFill>
                <a:srgbClr val="0D0D0D"/>
              </a:solidFill>
            </a:endParaRPr>
          </a:p>
          <a:p>
            <a:pPr indent="-308292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55"/>
              <a:buFont typeface="Calibri"/>
              <a:buChar char="•"/>
            </a:pPr>
            <a:r>
              <a:rPr lang="en-US" sz="1255">
                <a:solidFill>
                  <a:srgbClr val="0D0D0D"/>
                </a:solidFill>
              </a:rPr>
              <a:t>Battery Life:We need to optimize the battery life to ensure that the Roomba works for a sufficient amount of time .Therefore choosing a proper type battery is important.</a:t>
            </a:r>
            <a:endParaRPr sz="1255">
              <a:solidFill>
                <a:srgbClr val="0D0D0D"/>
              </a:solidFill>
            </a:endParaRPr>
          </a:p>
          <a:p>
            <a:pPr indent="-308292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255"/>
              <a:buFont typeface="Calibri"/>
              <a:buChar char="•"/>
            </a:pPr>
            <a:r>
              <a:rPr lang="en-US" sz="1255">
                <a:solidFill>
                  <a:srgbClr val="0D0D0D"/>
                </a:solidFill>
              </a:rPr>
              <a:t>Edge Cleaning: It can be difficult to build a mechanism which efficiently cleans the edges where most of the dust accumulates.</a:t>
            </a:r>
            <a:endParaRPr sz="1255">
              <a:solidFill>
                <a:srgbClr val="0D0D0D"/>
              </a:solidFill>
            </a:endParaRPr>
          </a:p>
          <a:p>
            <a:pPr indent="-30829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5"/>
              <a:buFont typeface="Calibri"/>
              <a:buChar char="•"/>
            </a:pPr>
            <a:r>
              <a:rPr lang="en-US" sz="1255">
                <a:solidFill>
                  <a:srgbClr val="0D0D0D"/>
                </a:solidFill>
              </a:rPr>
              <a:t>Cost Constraints:Balancing the features of the Roomba and its quality can be difficult with a limited amount of budget.</a:t>
            </a:r>
            <a:endParaRPr sz="1255">
              <a:solidFill>
                <a:srgbClr val="0D0D0D"/>
              </a:solidFill>
            </a:endParaRPr>
          </a:p>
          <a:p>
            <a:pPr indent="-308292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5"/>
              <a:buChar char="•"/>
            </a:pPr>
            <a:r>
              <a:rPr lang="en-US" sz="1255">
                <a:solidFill>
                  <a:srgbClr val="0D0D0D"/>
                </a:solidFill>
              </a:rPr>
              <a:t>Integration with Smart Home Systems:It should be able to connect with the wifi or bluetooth.</a:t>
            </a:r>
            <a:endParaRPr sz="1255">
              <a:solidFill>
                <a:srgbClr val="0D0D0D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1255" u="sng"/>
              <a:t>D]FINAL PROBLEM STATEMENT:</a:t>
            </a:r>
            <a:endParaRPr sz="1255" u="sng"/>
          </a:p>
          <a:p>
            <a:pPr indent="-30829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55"/>
              <a:buChar char="•"/>
            </a:pPr>
            <a:r>
              <a:rPr lang="en-US" sz="1365">
                <a:solidFill>
                  <a:srgbClr val="0D0D0D"/>
                </a:solidFill>
              </a:rPr>
              <a:t>Develop a home cleaner with floor-cleaning brushes, compact design for furniture maneuverability, and quiet operation to minimize disturbance.</a:t>
            </a:r>
            <a:endParaRPr sz="1255">
              <a:solidFill>
                <a:srgbClr val="0D0D0D"/>
              </a:solidFill>
            </a:endParaRPr>
          </a:p>
        </p:txBody>
      </p:sp>
      <p:sp>
        <p:nvSpPr>
          <p:cNvPr id="112" name="Google Shape;11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ec32c6c4d_0_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Time line Chart 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eec32c6c4d_0_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" name="Google Shape;119;g1eec32c6c4d_0_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g1eec32c6c4d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050" y="1280225"/>
            <a:ext cx="11643902" cy="489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type="title"/>
          </p:nvPr>
        </p:nvSpPr>
        <p:spPr>
          <a:xfrm>
            <a:off x="2095500" y="870775"/>
            <a:ext cx="7680300" cy="758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Conceptual Designs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>
            <p:ph idx="1" type="body"/>
          </p:nvPr>
        </p:nvSpPr>
        <p:spPr>
          <a:xfrm>
            <a:off x="423494" y="1772816"/>
            <a:ext cx="11084765" cy="4032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46"/>
              <a:buFont typeface="Noto Sans Symbols"/>
              <a:buChar char="⮚"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Rough Sketches / Model of possible solutions – 1 or 2 </a:t>
            </a: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at least</a:t>
            </a: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213" y="2160317"/>
            <a:ext cx="6887574" cy="36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idx="4294967295" type="title"/>
          </p:nvPr>
        </p:nvSpPr>
        <p:spPr>
          <a:xfrm>
            <a:off x="2095500" y="870775"/>
            <a:ext cx="7680300" cy="758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Block Diagram of Project 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000" y="1628700"/>
            <a:ext cx="9599226" cy="43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ec32c6c4d_0_12"/>
          <p:cNvSpPr txBox="1"/>
          <p:nvPr>
            <p:ph type="title"/>
          </p:nvPr>
        </p:nvSpPr>
        <p:spPr>
          <a:xfrm>
            <a:off x="838200" y="499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ardware / Software Requirements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eec32c6c4d_0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/>
              <a:t>Hardware Components: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Arduino Uno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L298N Dual H Bridge Stepper Motor Driver Board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Motor with wheels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Jumper Cables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Bluetooth Module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Batteries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Misc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/>
              <a:t>Software Components: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/>
              <a:t>1.Arduino IDE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000"/>
              <a:t>2.Unity Engine (For App Development)</a:t>
            </a:r>
            <a:endParaRPr/>
          </a:p>
        </p:txBody>
      </p:sp>
      <p:sp>
        <p:nvSpPr>
          <p:cNvPr id="142" name="Google Shape;142;g1eec32c6c4d_0_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838200" y="494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Proposed Circuit / Connection Diagram </a:t>
            </a:r>
            <a:endParaRPr b="1" sz="3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0438" y="1590375"/>
            <a:ext cx="9771116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2020-08-02T13:20:06Z</dcterms:created>
  <dc:creator>Windows User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0x0101006791A877936F4F4895848517DF90D692</vt:lpwstr>
  </property>
</Properties>
</file>